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5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12" r:id="rId27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77" Type="http://schemas.openxmlformats.org/officeDocument/2006/relationships/slide" Target="slides/slide15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6" name="Shape 11326"/>
        <p:cNvGrpSpPr/>
        <p:nvPr/>
      </p:nvGrpSpPr>
      <p:grpSpPr>
        <a:xfrm>
          <a:off x="0" y="0"/>
          <a:ext cx="0" cy="0"/>
          <a:chOff x="0" y="0"/>
          <a:chExt cx="0" cy="0"/>
        </a:xfrm>
      </p:grpSpPr>
      <p:sp>
        <p:nvSpPr>
          <p:cNvPr id="11327" name="Google Shape;11327;p1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328" name="Google Shape;11328;p1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notesSlide" Target="../notesSlides/notesSlide157.xml"/></Relationships>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9" name="Shape 11329"/>
        <p:cNvGrpSpPr/>
        <p:nvPr/>
      </p:nvGrpSpPr>
      <p:grpSpPr>
        <a:xfrm>
          <a:off x="0" y="0"/>
          <a:ext cx="0" cy="0"/>
          <a:chOff x="0" y="0"/>
          <a:chExt cx="0" cy="0"/>
        </a:xfrm>
      </p:grpSpPr>
      <p:sp>
        <p:nvSpPr>
          <p:cNvPr id="11330" name="Google Shape;11330;p1587"/>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p>
            <a:pPr indent="0" lvl="0" marL="0" rtl="0" algn="ctr">
              <a:spcBef>
                <a:spcPts val="0"/>
              </a:spcBef>
              <a:spcAft>
                <a:spcPts val="0"/>
              </a:spcAft>
              <a:buNone/>
            </a:pPr>
            <a:r>
              <a:rPr b="1" i="0" lang="en-US" u="none">
                <a:solidFill>
                  <a:srgbClr val="0665C4"/>
                </a:solidFill>
              </a:rPr>
              <a:t>Renewable Portfolio Standard or  System Benefit Charge?</a:t>
            </a:r>
            <a:endParaRPr/>
          </a:p>
        </p:txBody>
      </p:sp>
      <p:sp>
        <p:nvSpPr>
          <p:cNvPr id="11331" name="Google Shape;11331;p1587"/>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p>
            <a:pPr indent="-342900" lvl="0" marL="342900" rtl="0" algn="l">
              <a:spcBef>
                <a:spcPts val="0"/>
              </a:spcBef>
              <a:spcAft>
                <a:spcPts val="0"/>
              </a:spcAft>
              <a:buSzPts val="2400"/>
              <a:buFont typeface="Century Gothic"/>
              <a:buChar char="•"/>
            </a:pPr>
            <a:r>
              <a:rPr lang="en-US"/>
              <a:t>Straight RPS lets market players decide how and when to meet standard - cost is unknown</a:t>
            </a:r>
            <a:endParaRPr/>
          </a:p>
          <a:p>
            <a:pPr indent="-342900" lvl="0" marL="342900" rtl="0" algn="l">
              <a:spcBef>
                <a:spcPts val="480"/>
              </a:spcBef>
              <a:spcAft>
                <a:spcPts val="0"/>
              </a:spcAft>
              <a:buSzPts val="2400"/>
              <a:buFont typeface="Century Gothic"/>
              <a:buChar char="•"/>
            </a:pPr>
            <a:r>
              <a:rPr lang="en-US"/>
              <a:t>RPS with price cap still lets market decide, but cost is capped and level of renewables is unknown</a:t>
            </a:r>
            <a:endParaRPr/>
          </a:p>
          <a:p>
            <a:pPr indent="-342900" lvl="0" marL="342900" rtl="0" algn="l">
              <a:spcBef>
                <a:spcPts val="480"/>
              </a:spcBef>
              <a:spcAft>
                <a:spcPts val="0"/>
              </a:spcAft>
              <a:buSzPts val="2400"/>
              <a:buFont typeface="Century Gothic"/>
              <a:buChar char="•"/>
            </a:pPr>
            <a:r>
              <a:rPr lang="en-US"/>
              <a:t>SBC collects money for some kind of administrative allocation:</a:t>
            </a:r>
            <a:endParaRPr/>
          </a:p>
          <a:p>
            <a:pPr indent="-285750" lvl="1" marL="742950" rtl="0" algn="l">
              <a:spcBef>
                <a:spcPts val="400"/>
              </a:spcBef>
              <a:spcAft>
                <a:spcPts val="0"/>
              </a:spcAft>
              <a:buSzPts val="2000"/>
              <a:buFont typeface="Century Gothic"/>
              <a:buChar char="–"/>
            </a:pPr>
            <a:r>
              <a:rPr lang="en-US"/>
              <a:t>level of renewables is unknown</a:t>
            </a:r>
            <a:endParaRPr/>
          </a:p>
          <a:p>
            <a:pPr indent="-285750" lvl="1" marL="742950" rtl="0" algn="l">
              <a:spcBef>
                <a:spcPts val="400"/>
              </a:spcBef>
              <a:spcAft>
                <a:spcPts val="0"/>
              </a:spcAft>
              <a:buSzPts val="2000"/>
              <a:buFont typeface="Century Gothic"/>
              <a:buChar char="–"/>
            </a:pPr>
            <a:r>
              <a:rPr lang="en-US"/>
              <a:t>Can be made market-oriented - maximize reactivity with market decisions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